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57" r:id="rId4"/>
    <p:sldId id="258" r:id="rId5"/>
    <p:sldId id="259" r:id="rId6"/>
    <p:sldId id="261" r:id="rId7"/>
    <p:sldId id="260" r:id="rId8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CB2168-D711-4AE0-8699-82316535330F}" v="10" dt="2018-12-28T08:55:29.7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howGuides="1">
      <p:cViewPr varScale="1">
        <p:scale>
          <a:sx n="67" d="100"/>
          <a:sy n="67" d="100"/>
        </p:scale>
        <p:origin x="128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8DA1C-6C01-4222-8E01-80A27C189E3A}" type="datetimeFigureOut">
              <a:rPr lang="fi-FI" smtClean="0"/>
              <a:t>22.1.2019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186FB-28D1-413F-8670-9ADDE79349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7068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9A65C-E5BA-4672-BB78-D7CDE2CF1BD5}" type="datetimeFigureOut">
              <a:rPr lang="fi-FI" smtClean="0"/>
              <a:t>22.1.2019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42F46-A68A-4169-A747-5B6667B7DE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2054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Ryhmä 11"/>
          <p:cNvGrpSpPr/>
          <p:nvPr/>
        </p:nvGrpSpPr>
        <p:grpSpPr>
          <a:xfrm>
            <a:off x="376487" y="0"/>
            <a:ext cx="8773901" cy="6556012"/>
            <a:chOff x="376487" y="0"/>
            <a:chExt cx="8773901" cy="6556012"/>
          </a:xfrm>
        </p:grpSpPr>
        <p:pic>
          <p:nvPicPr>
            <p:cNvPr id="8" name="Kuva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5848" y="0"/>
              <a:ext cx="5954540" cy="4212000"/>
            </a:xfrm>
            <a:prstGeom prst="rect">
              <a:avLst/>
            </a:prstGeom>
          </p:spPr>
        </p:pic>
        <p:sp>
          <p:nvSpPr>
            <p:cNvPr id="9" name="Suorakulmio 8"/>
            <p:cNvSpPr/>
            <p:nvPr userDrawn="1"/>
          </p:nvSpPr>
          <p:spPr>
            <a:xfrm>
              <a:off x="2700338" y="6196012"/>
              <a:ext cx="6038982" cy="360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0" name="Kuva 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487" y="6191820"/>
              <a:ext cx="2049230" cy="360000"/>
            </a:xfrm>
            <a:prstGeom prst="rect">
              <a:avLst/>
            </a:prstGeom>
          </p:spPr>
        </p:pic>
        <p:pic>
          <p:nvPicPr>
            <p:cNvPr id="11" name="Kuva 10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9703" y="6304558"/>
              <a:ext cx="1037841" cy="126000"/>
            </a:xfrm>
            <a:prstGeom prst="rect">
              <a:avLst/>
            </a:prstGeom>
          </p:spPr>
        </p:pic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46000" y="3491864"/>
            <a:ext cx="7776000" cy="1470025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46000" y="4977744"/>
            <a:ext cx="7776000" cy="1044000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6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Pieta Tukkimäki-Hildén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A2D3470-1473-456E-9153-C65686363F66}" type="datetime1">
              <a:rPr lang="fi-FI" smtClean="0"/>
              <a:t>22.1.2019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587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90782-7B78-4661-B589-3F499EDC9897}" type="datetime1">
              <a:rPr lang="fi-FI" smtClean="0"/>
              <a:t>22.1.2019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Pieta Tukkimäki-Hildén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8378080" y="6172447"/>
            <a:ext cx="514400" cy="365125"/>
          </a:xfrm>
          <a:prstGeom prst="rect">
            <a:avLst/>
          </a:prstGeom>
        </p:spPr>
        <p:txBody>
          <a:bodyPr/>
          <a:lstStyle/>
          <a:p>
            <a:fld id="{D3C4F1D2-C80C-4CCF-8101-205D890EF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060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AA854-AFBB-4893-8631-19B2F68230D2}" type="datetime1">
              <a:rPr lang="fi-FI" smtClean="0"/>
              <a:t>22.1.2019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Pieta Tukkimäki-Hildén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8378080" y="6172447"/>
            <a:ext cx="514400" cy="365125"/>
          </a:xfrm>
          <a:prstGeom prst="rect">
            <a:avLst/>
          </a:prstGeom>
        </p:spPr>
        <p:txBody>
          <a:bodyPr/>
          <a:lstStyle/>
          <a:p>
            <a:fld id="{D3C4F1D2-C80C-4CCF-8101-205D890EF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239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027E-375C-400C-A235-3B499E96B36C}" type="datetime1">
              <a:rPr lang="fi-FI" smtClean="0"/>
              <a:t>22.1.2019</a:t>
            </a:fld>
            <a:endParaRPr lang="fi-FI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Pieta Tukkimäki-Hildén</a:t>
            </a:r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F1D2-C80C-4CCF-8101-205D890EF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9123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46000" y="4406900"/>
            <a:ext cx="78120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46000" y="2906713"/>
            <a:ext cx="7812000" cy="1500187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Suorakulmio 8"/>
          <p:cNvSpPr/>
          <p:nvPr/>
        </p:nvSpPr>
        <p:spPr>
          <a:xfrm>
            <a:off x="2700338" y="6196012"/>
            <a:ext cx="6038982" cy="360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0" name="Kuva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487" y="6191820"/>
            <a:ext cx="2049230" cy="360000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9703" y="6304558"/>
            <a:ext cx="1037841" cy="126000"/>
          </a:xfrm>
          <a:prstGeom prst="rect">
            <a:avLst/>
          </a:prstGeom>
        </p:spPr>
      </p:pic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5A584-6300-47E5-9DE4-1E4DB8A24B54}" type="datetime1">
              <a:rPr lang="fi-FI" smtClean="0"/>
              <a:t>22.1.2019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Pieta Tukkimäki-Hildén</a:t>
            </a:r>
          </a:p>
        </p:txBody>
      </p:sp>
    </p:spTree>
    <p:extLst>
      <p:ext uri="{BB962C8B-B14F-4D97-AF65-F5344CB8AC3E}">
        <p14:creationId xmlns:p14="http://schemas.microsoft.com/office/powerpoint/2010/main" val="2137052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46000" y="1593264"/>
            <a:ext cx="3888000" cy="4212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936343" y="1593264"/>
            <a:ext cx="3888000" cy="4212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AC36-6322-4D6E-AA43-C975CC961BC5}" type="datetime1">
              <a:rPr lang="fi-FI" smtClean="0"/>
              <a:t>22.1.2019</a:t>
            </a:fld>
            <a:endParaRPr lang="fi-FI"/>
          </a:p>
        </p:txBody>
      </p:sp>
      <p:sp>
        <p:nvSpPr>
          <p:cNvPr id="15" name="Alatunnisteen paikkamerkki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Pieta Tukkimäki-Hildén</a:t>
            </a:r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F1D2-C80C-4CCF-8101-205D890EF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7571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45872" y="1583976"/>
            <a:ext cx="3888000" cy="612000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45872" y="2205264"/>
            <a:ext cx="3888000" cy="360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939568" y="1583976"/>
            <a:ext cx="3888000" cy="612000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939568" y="2205264"/>
            <a:ext cx="3888000" cy="360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3" name="Päivämäärän paikkamerkki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3143-B9B3-4358-A411-0A9B7381EA81}" type="datetime1">
              <a:rPr lang="fi-FI" smtClean="0"/>
              <a:t>22.1.2019</a:t>
            </a:fld>
            <a:endParaRPr lang="fi-FI"/>
          </a:p>
        </p:txBody>
      </p:sp>
      <p:sp>
        <p:nvSpPr>
          <p:cNvPr id="14" name="Alatunnisteen paikkamerkki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Pieta Tukkimäki-Hildén</a:t>
            </a:r>
          </a:p>
        </p:txBody>
      </p:sp>
      <p:sp>
        <p:nvSpPr>
          <p:cNvPr id="15" name="Dian numeron paikkamerkki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F1D2-C80C-4CCF-8101-205D890EF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972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9" name="Päivämäärän paikkamerkki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B2C7-5A61-4544-9280-DB6CE554F483}" type="datetime1">
              <a:rPr lang="fi-FI" smtClean="0"/>
              <a:t>22.1.2019</a:t>
            </a:fld>
            <a:endParaRPr lang="fi-FI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Pieta Tukkimäki-Hildén</a:t>
            </a:r>
          </a:p>
        </p:txBody>
      </p:sp>
      <p:sp>
        <p:nvSpPr>
          <p:cNvPr id="11" name="Dian numeron paikkamerkki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F1D2-C80C-4CCF-8101-205D890EF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150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AEEB-BD69-4F6E-8118-E2ACA433DACB}" type="datetime1">
              <a:rPr lang="fi-FI" smtClean="0"/>
              <a:t>22.1.2019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Pieta Tukkimäki-Hildén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F1D2-C80C-4CCF-8101-205D890EF2D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isällön paikkamerkki 6"/>
          <p:cNvSpPr>
            <a:spLocks noGrp="1"/>
          </p:cNvSpPr>
          <p:nvPr>
            <p:ph sz="quarter" idx="13"/>
          </p:nvPr>
        </p:nvSpPr>
        <p:spPr>
          <a:xfrm>
            <a:off x="846000" y="331200"/>
            <a:ext cx="7974000" cy="54879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5428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CD378-E84F-41C1-B55D-9660EAE8E6E6}" type="datetime1">
              <a:rPr lang="fi-FI" smtClean="0"/>
              <a:t>22.1.2019</a:t>
            </a:fld>
            <a:endParaRPr lang="fi-FI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Pieta Tukkimäki-Hildén</a:t>
            </a:r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4F1D2-C80C-4CCF-8101-205D890EF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0641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Ryhmä 4"/>
          <p:cNvGrpSpPr/>
          <p:nvPr/>
        </p:nvGrpSpPr>
        <p:grpSpPr>
          <a:xfrm>
            <a:off x="376487" y="0"/>
            <a:ext cx="8773901" cy="6556012"/>
            <a:chOff x="376487" y="0"/>
            <a:chExt cx="8773901" cy="6556012"/>
          </a:xfrm>
        </p:grpSpPr>
        <p:pic>
          <p:nvPicPr>
            <p:cNvPr id="8" name="Kuva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5848" y="0"/>
              <a:ext cx="5954540" cy="4212000"/>
            </a:xfrm>
            <a:prstGeom prst="rect">
              <a:avLst/>
            </a:prstGeom>
          </p:spPr>
        </p:pic>
        <p:sp>
          <p:nvSpPr>
            <p:cNvPr id="9" name="Suorakulmio 8"/>
            <p:cNvSpPr/>
            <p:nvPr userDrawn="1"/>
          </p:nvSpPr>
          <p:spPr>
            <a:xfrm>
              <a:off x="2700338" y="6196012"/>
              <a:ext cx="6038982" cy="3600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0" name="Kuva 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487" y="6191820"/>
              <a:ext cx="2049230" cy="360000"/>
            </a:xfrm>
            <a:prstGeom prst="rect">
              <a:avLst/>
            </a:prstGeom>
          </p:spPr>
        </p:pic>
        <p:pic>
          <p:nvPicPr>
            <p:cNvPr id="11" name="Kuva 10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9703" y="6304558"/>
              <a:ext cx="1037841" cy="126000"/>
            </a:xfrm>
            <a:prstGeom prst="rect">
              <a:avLst/>
            </a:prstGeom>
          </p:spPr>
        </p:pic>
      </p:grpSp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845872" y="2267728"/>
            <a:ext cx="7776000" cy="1470025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fi-FI" dirty="0"/>
              <a:t>Lopetussanat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46000" y="3762752"/>
            <a:ext cx="7776000" cy="1044000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6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2005-A180-4D44-90D6-02C858039D33}" type="datetime1">
              <a:rPr lang="fi-FI" smtClean="0"/>
              <a:t>22.1.2019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Pieta Tukkimäki-Hildén</a:t>
            </a:r>
          </a:p>
        </p:txBody>
      </p:sp>
    </p:spTree>
    <p:extLst>
      <p:ext uri="{BB962C8B-B14F-4D97-AF65-F5344CB8AC3E}">
        <p14:creationId xmlns:p14="http://schemas.microsoft.com/office/powerpoint/2010/main" val="3380119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/>
          <p:cNvSpPr/>
          <p:nvPr/>
        </p:nvSpPr>
        <p:spPr>
          <a:xfrm>
            <a:off x="8448527" y="6196013"/>
            <a:ext cx="360000" cy="360000"/>
          </a:xfrm>
          <a:prstGeom prst="rect">
            <a:avLst/>
          </a:prstGeom>
          <a:solidFill>
            <a:srgbClr val="005B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Suorakulmio 8"/>
          <p:cNvSpPr/>
          <p:nvPr/>
        </p:nvSpPr>
        <p:spPr>
          <a:xfrm>
            <a:off x="2699792" y="6196012"/>
            <a:ext cx="5760640" cy="360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44728" y="332656"/>
            <a:ext cx="7972247" cy="1260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fi-FI" noProof="0" dirty="0"/>
              <a:t>Muokkaa</a:t>
            </a:r>
            <a:r>
              <a:rPr lang="fi-FI" dirty="0"/>
              <a:t>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45999" y="1593136"/>
            <a:ext cx="7974000" cy="4212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771800" y="6174000"/>
            <a:ext cx="118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CC7A56A-A25A-445A-A620-6EDB45778D2A}" type="datetime1">
              <a:rPr lang="fi-FI" smtClean="0"/>
              <a:t>22.1.2019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67944" y="6174000"/>
            <a:ext cx="26642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fi-FI"/>
              <a:t>Pieta Tukkimäki-Hildén</a:t>
            </a:r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487" y="6191820"/>
            <a:ext cx="2049230" cy="360000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815" y="6304558"/>
            <a:ext cx="1037841" cy="126000"/>
          </a:xfrm>
          <a:prstGeom prst="rect">
            <a:avLst/>
          </a:prstGeom>
        </p:spPr>
      </p:pic>
      <p:sp>
        <p:nvSpPr>
          <p:cNvPr id="7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8378080" y="6174000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</a:defRPr>
            </a:lvl1pPr>
          </a:lstStyle>
          <a:p>
            <a:fld id="{D3C4F1D2-C80C-4CCF-8101-205D890EF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366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hf sldNum="0" hdr="0"/>
  <p:txStyles>
    <p:titleStyle>
      <a:lvl1pPr algn="l" defTabSz="914400" rtl="0" eaLnBrk="1" latinLnBrk="0" hangingPunct="1">
        <a:lnSpc>
          <a:spcPts val="45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spcBef>
          <a:spcPct val="20000"/>
        </a:spcBef>
        <a:buClr>
          <a:srgbClr val="005BBE"/>
        </a:buClr>
        <a:buFont typeface="Wingdings" pitchFamily="2" charset="2"/>
        <a:buChar char="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spcBef>
          <a:spcPct val="20000"/>
        </a:spcBef>
        <a:buClr>
          <a:srgbClr val="005BBE"/>
        </a:buClr>
        <a:buFont typeface="Wingdings" pitchFamily="2" charset="2"/>
        <a:buChar char="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-216000" algn="l" defTabSz="914400" rtl="0" eaLnBrk="1" latinLnBrk="0" hangingPunct="1">
        <a:spcBef>
          <a:spcPct val="20000"/>
        </a:spcBef>
        <a:buClr>
          <a:srgbClr val="005BBE"/>
        </a:buClr>
        <a:buFont typeface="Wingdings" pitchFamily="2" charset="2"/>
        <a:buChar char="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864000" indent="-216000" algn="l" defTabSz="914400" rtl="0" eaLnBrk="1" latinLnBrk="0" hangingPunct="1">
        <a:spcBef>
          <a:spcPct val="20000"/>
        </a:spcBef>
        <a:buClr>
          <a:srgbClr val="005BBE"/>
        </a:buClr>
        <a:buFont typeface="Wingdings" pitchFamily="2" charset="2"/>
        <a:buChar char="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16000" algn="l" defTabSz="914400" rtl="0" eaLnBrk="1" latinLnBrk="0" hangingPunct="1">
        <a:spcBef>
          <a:spcPct val="20000"/>
        </a:spcBef>
        <a:buClr>
          <a:srgbClr val="005BBE"/>
        </a:buClr>
        <a:buFont typeface="Wingdings" pitchFamily="2" charset="2"/>
        <a:buChar char="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296000" indent="-216000" algn="l" defTabSz="914400" rtl="0" eaLnBrk="1" latinLnBrk="0" hangingPunct="1">
        <a:spcBef>
          <a:spcPct val="20000"/>
        </a:spcBef>
        <a:buClr>
          <a:srgbClr val="005BBE"/>
        </a:buClr>
        <a:buFont typeface="Wingdings" pitchFamily="2" charset="2"/>
        <a:buChar char="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512000" indent="-216000" algn="l" defTabSz="914400" rtl="0" eaLnBrk="1" latinLnBrk="0" hangingPunct="1">
        <a:spcBef>
          <a:spcPct val="20000"/>
        </a:spcBef>
        <a:buClr>
          <a:srgbClr val="005BBE"/>
        </a:buClr>
        <a:buFont typeface="Wingdings" pitchFamily="2" charset="2"/>
        <a:buChar char="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728000" indent="-216000" algn="l" defTabSz="914400" rtl="0" eaLnBrk="1" latinLnBrk="0" hangingPunct="1">
        <a:spcBef>
          <a:spcPct val="20000"/>
        </a:spcBef>
        <a:buClr>
          <a:srgbClr val="005BBE"/>
        </a:buClr>
        <a:buFont typeface="Wingdings" pitchFamily="2" charset="2"/>
        <a:buChar char="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4000" indent="-216000" algn="l" defTabSz="914400" rtl="0" eaLnBrk="1" latinLnBrk="0" hangingPunct="1">
        <a:spcBef>
          <a:spcPct val="20000"/>
        </a:spcBef>
        <a:buClr>
          <a:srgbClr val="005BBE"/>
        </a:buClr>
        <a:buFont typeface="Wingdings" pitchFamily="2" charset="2"/>
        <a:buChar char="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lioppilastutkinto.f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altLang="fi-FI" dirty="0"/>
              <a:t>ABIN LOPPUSUORA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Vanhempainilta 21.1.2019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57402BD-E0DF-4396-8523-2E812B9C5A4B}" type="datetime1">
              <a:rPr lang="fi-FI" smtClean="0"/>
              <a:t>22.1.2019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Pieta Tukkimäki-Hildén</a:t>
            </a:r>
          </a:p>
        </p:txBody>
      </p:sp>
    </p:spTree>
    <p:extLst>
      <p:ext uri="{BB962C8B-B14F-4D97-AF65-F5344CB8AC3E}">
        <p14:creationId xmlns:p14="http://schemas.microsoft.com/office/powerpoint/2010/main" val="1623134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7066D7-41D9-4E09-A2D0-326E66977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Tänään agendalla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0F98FA4-8B20-428D-9131-A4EA18DC0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Abin loppusuora: </a:t>
            </a:r>
          </a:p>
          <a:p>
            <a:pPr lvl="1"/>
            <a:r>
              <a:rPr lang="fi-FI" dirty="0"/>
              <a:t>Ylioppilaaksi pääseminen</a:t>
            </a:r>
          </a:p>
          <a:p>
            <a:pPr lvl="1"/>
            <a:r>
              <a:rPr lang="fi-FI" dirty="0" err="1"/>
              <a:t>Prelit</a:t>
            </a:r>
            <a:endParaRPr lang="fi-FI" dirty="0"/>
          </a:p>
          <a:p>
            <a:pPr lvl="1"/>
            <a:r>
              <a:rPr lang="fi-FI" dirty="0"/>
              <a:t>Yo-kokeet</a:t>
            </a:r>
          </a:p>
          <a:p>
            <a:pPr lvl="1"/>
            <a:r>
              <a:rPr lang="fi-FI" dirty="0"/>
              <a:t>Päättöarvosanan korottaminen</a:t>
            </a:r>
          </a:p>
          <a:p>
            <a:pPr lvl="1"/>
            <a:r>
              <a:rPr lang="fi-FI" dirty="0"/>
              <a:t>YO-kokeiden uusiminen</a:t>
            </a:r>
          </a:p>
          <a:p>
            <a:pPr lvl="1"/>
            <a:r>
              <a:rPr lang="fi-FI" dirty="0"/>
              <a:t>Penkkarit</a:t>
            </a:r>
          </a:p>
          <a:p>
            <a:pPr lvl="1"/>
            <a:r>
              <a:rPr lang="fi-FI" dirty="0"/>
              <a:t>Lakkaiset</a:t>
            </a:r>
          </a:p>
          <a:p>
            <a:pPr lvl="1"/>
            <a:r>
              <a:rPr lang="fi-FI" dirty="0"/>
              <a:t>Jos kaikki ei sujukaan suunnitellusti</a:t>
            </a:r>
          </a:p>
          <a:p>
            <a:pPr marL="216000" lvl="1"/>
            <a:r>
              <a:rPr lang="fi-FI" dirty="0"/>
              <a:t>Opot:</a:t>
            </a:r>
          </a:p>
          <a:p>
            <a:pPr marL="432000" lvl="2"/>
            <a:r>
              <a:rPr lang="fi-FI" dirty="0"/>
              <a:t>Jatko-opintoihin hakeminen</a:t>
            </a:r>
          </a:p>
          <a:p>
            <a:pPr lvl="1"/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9C2A2E4-9E57-450B-98F7-0F4E79965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027E-375C-400C-A235-3B499E96B36C}" type="datetime1">
              <a:rPr lang="fi-FI" smtClean="0"/>
              <a:t>22.1.2019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BC79095-F060-4375-8BBE-55891E6C4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Pieta Tukkimäki-Hildén</a:t>
            </a:r>
          </a:p>
        </p:txBody>
      </p:sp>
    </p:spTree>
    <p:extLst>
      <p:ext uri="{BB962C8B-B14F-4D97-AF65-F5344CB8AC3E}">
        <p14:creationId xmlns:p14="http://schemas.microsoft.com/office/powerpoint/2010/main" val="817903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fi-FI" dirty="0"/>
            </a:br>
            <a:r>
              <a:rPr lang="fi-FI" dirty="0"/>
              <a:t>Ylioppilaaksi tuleminen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13152" y="1962000"/>
            <a:ext cx="7974000" cy="4212000"/>
          </a:xfrm>
        </p:spPr>
        <p:txBody>
          <a:bodyPr/>
          <a:lstStyle/>
          <a:p>
            <a:r>
              <a:rPr lang="fi-FI" altLang="fi-FI" dirty="0"/>
              <a:t>Edellytyksenä lukion päättötodistus</a:t>
            </a:r>
          </a:p>
          <a:p>
            <a:pPr lvl="1"/>
            <a:r>
              <a:rPr lang="fi-FI" altLang="fi-FI" dirty="0"/>
              <a:t>Kirjoitettavien aineiden pakolliset kurssit oltava suoritettuna 8.3. mennessä</a:t>
            </a:r>
          </a:p>
          <a:p>
            <a:pPr lvl="1"/>
            <a:r>
              <a:rPr lang="fi-FI" altLang="fi-FI" dirty="0"/>
              <a:t>Lukion oppimäärä oltava suoritettuna 30.4. mennessä – suositus 3. jakson loppuun</a:t>
            </a:r>
          </a:p>
          <a:p>
            <a:r>
              <a:rPr lang="fi-FI" altLang="fi-FI" dirty="0"/>
              <a:t>3,5 ja 4 vuoden opintosuunnitelma tehtävä opinto-ohjaajan kanssa</a:t>
            </a:r>
          </a:p>
          <a:p>
            <a:r>
              <a:rPr lang="fi-FI" altLang="fi-FI" dirty="0" err="1"/>
              <a:t>Lukilausunnot</a:t>
            </a:r>
            <a:r>
              <a:rPr lang="fi-FI" altLang="fi-FI" dirty="0"/>
              <a:t> ja erityisjärjestelyanomukset lähetetty ilmoittautumistietojen mukana</a:t>
            </a:r>
          </a:p>
          <a:p>
            <a:r>
              <a:rPr lang="fi-FI" altLang="fi-FI" dirty="0"/>
              <a:t>Puoltolauseet ja lääkärintodistukset lähetetään lautakuntaan heti kokeiden päätyttyä</a:t>
            </a:r>
          </a:p>
          <a:p>
            <a:r>
              <a:rPr lang="fi-FI" altLang="fi-FI" dirty="0"/>
              <a:t>YO-kokeissa läpäistävä vähintään neljä ainetta tietyin rajoituksin. Kompensaatio mahdollinen yhdessä aineessa</a:t>
            </a:r>
          </a:p>
          <a:p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F7F5-205B-48C2-ACEF-27E9790F57C5}" type="datetime1">
              <a:rPr lang="fi-FI" smtClean="0"/>
              <a:t>22.1.2019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Pieta Tukkimäki-Hildén</a:t>
            </a:r>
          </a:p>
        </p:txBody>
      </p:sp>
    </p:spTree>
    <p:extLst>
      <p:ext uri="{BB962C8B-B14F-4D97-AF65-F5344CB8AC3E}">
        <p14:creationId xmlns:p14="http://schemas.microsoft.com/office/powerpoint/2010/main" val="1727936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ABIN LOPPUSUORA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46486" y="1962000"/>
            <a:ext cx="7974000" cy="42120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fi-FI" altLang="fi-FI" sz="2800" dirty="0"/>
              <a:t>Rehtorin ja opon pitämät infot tammikuussa</a:t>
            </a:r>
          </a:p>
          <a:p>
            <a:pPr>
              <a:lnSpc>
                <a:spcPct val="90000"/>
              </a:lnSpc>
              <a:defRPr/>
            </a:pPr>
            <a:r>
              <a:rPr lang="fi-FI" altLang="fi-FI" sz="2800" dirty="0" err="1"/>
              <a:t>Abitti</a:t>
            </a:r>
            <a:r>
              <a:rPr lang="fi-FI" altLang="fi-FI" sz="2800" dirty="0"/>
              <a:t>-treenit viikoilla 7-10, myös ilta-aikaan</a:t>
            </a:r>
          </a:p>
          <a:p>
            <a:pPr>
              <a:lnSpc>
                <a:spcPct val="90000"/>
              </a:lnSpc>
              <a:defRPr/>
            </a:pPr>
            <a:r>
              <a:rPr lang="fi-FI" altLang="fi-FI" sz="2800" dirty="0"/>
              <a:t>Preliminäärit 1.2 – 6.3. </a:t>
            </a:r>
          </a:p>
          <a:p>
            <a:pPr>
              <a:lnSpc>
                <a:spcPct val="90000"/>
              </a:lnSpc>
              <a:defRPr/>
            </a:pPr>
            <a:r>
              <a:rPr lang="fi-FI" altLang="fi-FI" sz="2800" dirty="0"/>
              <a:t>YO – kokeet 12.3.-28.3.</a:t>
            </a:r>
          </a:p>
          <a:p>
            <a:pPr>
              <a:lnSpc>
                <a:spcPct val="90000"/>
              </a:lnSpc>
              <a:defRPr/>
            </a:pPr>
            <a:r>
              <a:rPr lang="fi-FI" altLang="fi-FI" sz="2800" dirty="0"/>
              <a:t>Penkkarit 14.2, abitodistus. Rekat kiertävät toria klo 11.45 (HUOM, muuttunut aika!)</a:t>
            </a:r>
          </a:p>
          <a:p>
            <a:pPr>
              <a:lnSpc>
                <a:spcPct val="90000"/>
              </a:lnSpc>
              <a:defRPr/>
            </a:pPr>
            <a:r>
              <a:rPr lang="fi-FI" altLang="fi-FI" sz="2800" dirty="0"/>
              <a:t>Abi-risteily ei ole koulun toimintaa</a:t>
            </a:r>
          </a:p>
          <a:p>
            <a:pPr>
              <a:lnSpc>
                <a:spcPct val="90000"/>
              </a:lnSpc>
              <a:defRPr/>
            </a:pPr>
            <a:r>
              <a:rPr lang="fi-FI" altLang="fi-FI" sz="2800" dirty="0">
                <a:solidFill>
                  <a:schemeClr val="accent2"/>
                </a:solidFill>
              </a:rPr>
              <a:t>TUTKINTOMAKSUT TULEVAT MAKSETTAVAKSI 15.2. (14€ + 28€/koe)</a:t>
            </a:r>
          </a:p>
          <a:p>
            <a:pPr>
              <a:lnSpc>
                <a:spcPct val="90000"/>
              </a:lnSpc>
              <a:defRPr/>
            </a:pPr>
            <a:endParaRPr lang="fi-FI" alt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F371-2EB3-4A6E-9763-CF4D66C57449}" type="datetime1">
              <a:rPr lang="fi-FI" smtClean="0"/>
              <a:t>22.1.2019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Pieta Tukkimäki-Hildén</a:t>
            </a:r>
          </a:p>
        </p:txBody>
      </p:sp>
    </p:spTree>
    <p:extLst>
      <p:ext uri="{BB962C8B-B14F-4D97-AF65-F5344CB8AC3E}">
        <p14:creationId xmlns:p14="http://schemas.microsoft.com/office/powerpoint/2010/main" val="3528559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ABIN LOPPUSUORA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41217" y="1323000"/>
            <a:ext cx="7974000" cy="42120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fi-FI" altLang="fi-FI" dirty="0" err="1"/>
              <a:t>Luku”loma</a:t>
            </a:r>
            <a:r>
              <a:rPr lang="fi-FI" altLang="fi-FI" dirty="0"/>
              <a:t>”- päivittäinen lukurytmi</a:t>
            </a:r>
          </a:p>
          <a:p>
            <a:pPr>
              <a:lnSpc>
                <a:spcPct val="90000"/>
              </a:lnSpc>
              <a:defRPr/>
            </a:pPr>
            <a:r>
              <a:rPr lang="fi-FI" altLang="fi-FI" dirty="0"/>
              <a:t>Kokeet alkavat klo 9.00, </a:t>
            </a:r>
            <a:r>
              <a:rPr lang="fi-FI" altLang="fi-FI"/>
              <a:t>Tavastia areenalle </a:t>
            </a:r>
            <a:r>
              <a:rPr lang="fi-FI" altLang="fi-FI" dirty="0"/>
              <a:t>tullaan klo 8, mukana kaikki tarvittava</a:t>
            </a:r>
            <a:r>
              <a:rPr lang="fi-FI" altLang="fi-FI" b="1" dirty="0"/>
              <a:t>:</a:t>
            </a:r>
          </a:p>
          <a:p>
            <a:pPr lvl="1">
              <a:lnSpc>
                <a:spcPct val="90000"/>
              </a:lnSpc>
              <a:defRPr/>
            </a:pPr>
            <a:r>
              <a:rPr lang="fi-FI" altLang="fi-FI" b="1" dirty="0"/>
              <a:t>Tietokone, kuulokkeet, mahdolliset adapterit, laturi (langallinen hiiri)</a:t>
            </a:r>
          </a:p>
          <a:p>
            <a:pPr lvl="1">
              <a:lnSpc>
                <a:spcPct val="90000"/>
              </a:lnSpc>
              <a:defRPr/>
            </a:pPr>
            <a:r>
              <a:rPr lang="fi-FI" altLang="fi-FI" b="1" dirty="0"/>
              <a:t>Henkkarit</a:t>
            </a:r>
          </a:p>
          <a:p>
            <a:pPr lvl="1">
              <a:lnSpc>
                <a:spcPct val="90000"/>
              </a:lnSpc>
              <a:defRPr/>
            </a:pPr>
            <a:r>
              <a:rPr lang="fi-FI" altLang="fi-FI" dirty="0"/>
              <a:t>Eväät, lämmintä, tyyny, ei tekstiä vaatteissa </a:t>
            </a:r>
            <a:r>
              <a:rPr lang="fi-FI" altLang="fi-FI" dirty="0">
                <a:sym typeface="Wingdings" pitchFamily="2" charset="2"/>
              </a:rPr>
              <a:t></a:t>
            </a:r>
            <a:endParaRPr lang="fi-FI" altLang="fi-FI" dirty="0"/>
          </a:p>
          <a:p>
            <a:pPr lvl="1">
              <a:lnSpc>
                <a:spcPct val="90000"/>
              </a:lnSpc>
              <a:defRPr/>
            </a:pPr>
            <a:r>
              <a:rPr lang="fi-FI" altLang="fi-FI" dirty="0"/>
              <a:t>Omat lääkkeet?</a:t>
            </a:r>
          </a:p>
          <a:p>
            <a:pPr lvl="1">
              <a:lnSpc>
                <a:spcPct val="90000"/>
              </a:lnSpc>
              <a:defRPr/>
            </a:pPr>
            <a:r>
              <a:rPr lang="fi-FI" altLang="fi-FI" dirty="0"/>
              <a:t>Lyhyet kielet </a:t>
            </a:r>
            <a:r>
              <a:rPr lang="fi-FI" altLang="fi-FI" dirty="0" err="1"/>
              <a:t>Kaurialan</a:t>
            </a:r>
            <a:r>
              <a:rPr lang="fi-FI" altLang="fi-FI" dirty="0"/>
              <a:t> lukiolla 14.3.</a:t>
            </a:r>
          </a:p>
          <a:p>
            <a:pPr>
              <a:lnSpc>
                <a:spcPct val="90000"/>
              </a:lnSpc>
              <a:defRPr/>
            </a:pPr>
            <a:r>
              <a:rPr lang="fi-FI" altLang="fi-FI" dirty="0"/>
              <a:t>Sairastapauksessa soitto rehtorille mahd. pian 040-7493843</a:t>
            </a:r>
          </a:p>
          <a:p>
            <a:pPr>
              <a:lnSpc>
                <a:spcPct val="90000"/>
              </a:lnSpc>
              <a:defRPr/>
            </a:pPr>
            <a:r>
              <a:rPr lang="fi-FI" altLang="fi-FI" dirty="0"/>
              <a:t>Lääkärintodistuksessa tulee olla näkyvissä koepäivä ja sairauden kesto</a:t>
            </a:r>
          </a:p>
          <a:p>
            <a:pPr>
              <a:lnSpc>
                <a:spcPct val="90000"/>
              </a:lnSpc>
              <a:defRPr/>
            </a:pPr>
            <a:r>
              <a:rPr lang="fi-FI" altLang="fi-FI" dirty="0"/>
              <a:t>Ohjeet ja määräykset </a:t>
            </a:r>
            <a:r>
              <a:rPr lang="fi-FI" altLang="fi-FI" dirty="0">
                <a:hlinkClick r:id="rId2"/>
              </a:rPr>
              <a:t>www.ylioppilastutkinto.fi</a:t>
            </a:r>
            <a:endParaRPr lang="fi-FI" altLang="fi-FI" dirty="0"/>
          </a:p>
          <a:p>
            <a:pPr>
              <a:lnSpc>
                <a:spcPct val="90000"/>
              </a:lnSpc>
              <a:defRPr/>
            </a:pPr>
            <a:r>
              <a:rPr lang="fi-FI" altLang="fi-FI" dirty="0"/>
              <a:t>Saapumatta jääminen = hylätty koe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D2BB2-4088-46D6-8A0C-2512D9E7747A}" type="datetime1">
              <a:rPr lang="fi-FI" smtClean="0"/>
              <a:t>22.1.2019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Pieta Tukkimäki-Hildén</a:t>
            </a:r>
          </a:p>
        </p:txBody>
      </p:sp>
    </p:spTree>
    <p:extLst>
      <p:ext uri="{BB962C8B-B14F-4D97-AF65-F5344CB8AC3E}">
        <p14:creationId xmlns:p14="http://schemas.microsoft.com/office/powerpoint/2010/main" val="3456865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Tukijoukkojen rooli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16000" lvl="1" indent="0">
              <a:buNone/>
            </a:pPr>
            <a:r>
              <a:rPr lang="fi-FI" dirty="0"/>
              <a:t>Hyvä valmistautuminen, mutta muutakin elämää on</a:t>
            </a:r>
          </a:p>
          <a:p>
            <a:pPr marL="216000" lvl="1" indent="0">
              <a:buNone/>
            </a:pPr>
            <a:endParaRPr lang="fi-FI" dirty="0"/>
          </a:p>
          <a:p>
            <a:pPr marL="216000" lvl="1" indent="0">
              <a:buNone/>
            </a:pPr>
            <a:r>
              <a:rPr lang="fi-FI" dirty="0"/>
              <a:t>Eväät pakataan mielellään läpinäkyvään rasiaan. Mahdolliset teksti peitetään esimerkiksi ilmastointiteipillä</a:t>
            </a:r>
          </a:p>
          <a:p>
            <a:pPr marL="0" indent="0">
              <a:buNone/>
            </a:pPr>
            <a:r>
              <a:rPr lang="fi-FI" dirty="0"/>
              <a:t>	Eväissä ei saa olla käärepapereita, etikettejä, muuta paperia</a:t>
            </a:r>
          </a:p>
          <a:p>
            <a:pPr marL="216000" lvl="1" indent="0">
              <a:buNone/>
            </a:pPr>
            <a:endParaRPr lang="fi-FI" dirty="0"/>
          </a:p>
          <a:p>
            <a:pPr marL="216000" lvl="1" indent="0">
              <a:buNone/>
            </a:pPr>
            <a:r>
              <a:rPr lang="fi-FI" dirty="0"/>
              <a:t>Mahdolliset omat lääkkeet annetaan valvojille nimellä varustettuna – ei tekstejä</a:t>
            </a:r>
          </a:p>
          <a:p>
            <a:pPr marL="216000" lvl="1" indent="0">
              <a:buNone/>
            </a:pPr>
            <a:endParaRPr lang="fi-FI" dirty="0"/>
          </a:p>
          <a:p>
            <a:pPr marL="216000" lvl="1" indent="0">
              <a:buNone/>
            </a:pPr>
            <a:r>
              <a:rPr lang="fi-FI" dirty="0"/>
              <a:t>Ajoissa paikalle ja kokeeseen kannattaa käyttää aikaa</a:t>
            </a:r>
          </a:p>
          <a:p>
            <a:pPr marL="216000" lvl="1" indent="0">
              <a:buNone/>
            </a:pPr>
            <a:endParaRPr lang="fi-FI" dirty="0"/>
          </a:p>
          <a:p>
            <a:pPr marL="216000" lvl="1" indent="0">
              <a:buNone/>
            </a:pPr>
            <a:endParaRPr lang="fi-FI" dirty="0"/>
          </a:p>
          <a:p>
            <a:pPr marL="216000" lvl="1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DA05-C721-473A-A173-E3AAC1AD0C41}" type="datetime1">
              <a:rPr lang="fi-FI" smtClean="0"/>
              <a:t>22.1.2019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Pieta Tukkimäki-Hildén</a:t>
            </a:r>
          </a:p>
        </p:txBody>
      </p:sp>
    </p:spTree>
    <p:extLst>
      <p:ext uri="{BB962C8B-B14F-4D97-AF65-F5344CB8AC3E}">
        <p14:creationId xmlns:p14="http://schemas.microsoft.com/office/powerpoint/2010/main" val="2475193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ABIN LOPPUSUORA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i-FI" altLang="fi-FI" u="sng" dirty="0"/>
              <a:t>Alustavat</a:t>
            </a:r>
            <a:r>
              <a:rPr lang="fi-FI" altLang="fi-FI" dirty="0"/>
              <a:t> tulokset 1-2 </a:t>
            </a:r>
            <a:r>
              <a:rPr lang="fi-FI" altLang="fi-FI" dirty="0" err="1"/>
              <a:t>vkoa</a:t>
            </a:r>
            <a:r>
              <a:rPr lang="fi-FI" altLang="fi-FI" dirty="0"/>
              <a:t> kokeesta, tulevat Wilmaan</a:t>
            </a:r>
          </a:p>
          <a:p>
            <a:pPr>
              <a:lnSpc>
                <a:spcPct val="80000"/>
              </a:lnSpc>
            </a:pPr>
            <a:r>
              <a:rPr lang="fi-FI" altLang="fi-FI" dirty="0"/>
              <a:t>S-merkintä numeroarvioinniksi?</a:t>
            </a:r>
          </a:p>
          <a:p>
            <a:pPr>
              <a:lnSpc>
                <a:spcPct val="80000"/>
              </a:lnSpc>
            </a:pPr>
            <a:r>
              <a:rPr lang="fi-FI" altLang="fi-FI" dirty="0"/>
              <a:t>Oppimäärän korotustentit 8.4.2019</a:t>
            </a:r>
          </a:p>
          <a:p>
            <a:pPr>
              <a:lnSpc>
                <a:spcPct val="80000"/>
              </a:lnSpc>
            </a:pPr>
            <a:r>
              <a:rPr lang="fi-FI" altLang="fi-FI" dirty="0"/>
              <a:t>Lukion oppimäärä oltava suoritettuna 30.4.2019</a:t>
            </a:r>
          </a:p>
          <a:p>
            <a:pPr>
              <a:lnSpc>
                <a:spcPct val="80000"/>
              </a:lnSpc>
            </a:pPr>
            <a:r>
              <a:rPr lang="fi-FI" altLang="fi-FI" dirty="0"/>
              <a:t>Kompensaatio automaattisesti, kiellettävä kirjallisesti 30.4.2019</a:t>
            </a:r>
          </a:p>
          <a:p>
            <a:pPr>
              <a:lnSpc>
                <a:spcPct val="80000"/>
              </a:lnSpc>
            </a:pPr>
            <a:r>
              <a:rPr lang="fi-FI" altLang="fi-FI" dirty="0"/>
              <a:t>Jos ei halua nimeä julkaistavaksi, kiellettävä kirjallisesti 30.4.2019</a:t>
            </a:r>
          </a:p>
          <a:p>
            <a:pPr>
              <a:lnSpc>
                <a:spcPct val="80000"/>
              </a:lnSpc>
            </a:pPr>
            <a:r>
              <a:rPr lang="fi-FI" altLang="fi-FI" dirty="0"/>
              <a:t>Viim. 22.5. lopulliset tulokset – tieto tulosten saapumisesta kotisivulle, tulokset tulevat opiskelijoille Wilmaan, ei tietoja puhelimitse </a:t>
            </a:r>
          </a:p>
          <a:p>
            <a:pPr>
              <a:lnSpc>
                <a:spcPct val="80000"/>
              </a:lnSpc>
            </a:pPr>
            <a:r>
              <a:rPr lang="fi-FI" altLang="fi-FI" dirty="0"/>
              <a:t>Lakkiaisjärjestelyistä tiedotetaan Wilmassa ja koulun kotisivuilla</a:t>
            </a:r>
          </a:p>
          <a:p>
            <a:pPr>
              <a:lnSpc>
                <a:spcPct val="80000"/>
              </a:lnSpc>
            </a:pPr>
            <a:r>
              <a:rPr lang="fi-FI" altLang="fi-FI" dirty="0"/>
              <a:t>31.5. klo 17. lakkiaisharjoitus, lakki mukaan, kesto n. 2 tuntia</a:t>
            </a:r>
          </a:p>
          <a:p>
            <a:pPr>
              <a:lnSpc>
                <a:spcPct val="80000"/>
              </a:lnSpc>
            </a:pPr>
            <a:r>
              <a:rPr lang="fi-FI" altLang="fi-FI" dirty="0"/>
              <a:t>1.6. klo 10. lakkiaiset Ritariareenalla, kesto noin kaksi tuntia</a:t>
            </a:r>
          </a:p>
          <a:p>
            <a:pPr>
              <a:lnSpc>
                <a:spcPct val="80000"/>
              </a:lnSpc>
            </a:pPr>
            <a:r>
              <a:rPr lang="fi-FI" altLang="fi-FI" dirty="0"/>
              <a:t>3.6. ilmoittautuminen syksyn YO-kokeisiin. Hylättyä koetta saa uusia kaksi kertaa seuraavan kolmen tutkintokerran aikana ja syksystä 2019 alkaen hyväksyttyä koetta rajoituksetta.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9CBC-15D7-4D9B-928E-1144D5910755}" type="datetime1">
              <a:rPr lang="fi-FI" smtClean="0"/>
              <a:t>22.1.2019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Pieta Tukkimäki-Hildén</a:t>
            </a:r>
          </a:p>
        </p:txBody>
      </p:sp>
    </p:spTree>
    <p:extLst>
      <p:ext uri="{BB962C8B-B14F-4D97-AF65-F5344CB8AC3E}">
        <p14:creationId xmlns:p14="http://schemas.microsoft.com/office/powerpoint/2010/main" val="1497894796"/>
      </p:ext>
    </p:extLst>
  </p:cSld>
  <p:clrMapOvr>
    <a:masterClrMapping/>
  </p:clrMapOvr>
</p:sld>
</file>

<file path=ppt/theme/theme1.xml><?xml version="1.0" encoding="utf-8"?>
<a:theme xmlns:a="http://schemas.openxmlformats.org/drawingml/2006/main" name="Tavastia">
  <a:themeElements>
    <a:clrScheme name="Tavastia">
      <a:dk1>
        <a:sysClr val="windowText" lastClr="000000"/>
      </a:dk1>
      <a:lt1>
        <a:sysClr val="window" lastClr="FFFFFF"/>
      </a:lt1>
      <a:dk2>
        <a:srgbClr val="D20C30"/>
      </a:dk2>
      <a:lt2>
        <a:srgbClr val="EEECE1"/>
      </a:lt2>
      <a:accent1>
        <a:srgbClr val="005BBE"/>
      </a:accent1>
      <a:accent2>
        <a:srgbClr val="D20C30"/>
      </a:accent2>
      <a:accent3>
        <a:srgbClr val="FFD200"/>
      </a:accent3>
      <a:accent4>
        <a:srgbClr val="919191"/>
      </a:accent4>
      <a:accent5>
        <a:srgbClr val="00BE50"/>
      </a:accent5>
      <a:accent6>
        <a:srgbClr val="F58220"/>
      </a:accent6>
      <a:hlink>
        <a:srgbClr val="0000FF"/>
      </a:hlink>
      <a:folHlink>
        <a:srgbClr val="800080"/>
      </a:folHlink>
    </a:clrScheme>
    <a:fontScheme name="Tavasti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Tavastia PowerPoint-malli</Template>
  <TotalTime>434</TotalTime>
  <Words>385</Words>
  <Application>Microsoft Office PowerPoint</Application>
  <PresentationFormat>Näytössä katseltava diaesitys (4:3)</PresentationFormat>
  <Paragraphs>78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Tavastia</vt:lpstr>
      <vt:lpstr>ABIN LOPPUSUORA</vt:lpstr>
      <vt:lpstr>Tänään agendalla</vt:lpstr>
      <vt:lpstr> Ylioppilaaksi tuleminen</vt:lpstr>
      <vt:lpstr>ABIN LOPPUSUORA</vt:lpstr>
      <vt:lpstr>ABIN LOPPUSUORA</vt:lpstr>
      <vt:lpstr>Tukijoukkojen rooli</vt:lpstr>
      <vt:lpstr>ABIN LOPPUSUORA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ABIN LOPPUSUORA</dc:title>
  <dc:creator>Pieta Tukkimäki-Hildén</dc:creator>
  <cp:lastModifiedBy>Pieta Tukkimäki-Hildén</cp:lastModifiedBy>
  <cp:revision>11</cp:revision>
  <cp:lastPrinted>2015-01-15T14:56:13Z</cp:lastPrinted>
  <dcterms:created xsi:type="dcterms:W3CDTF">2015-01-15T13:55:59Z</dcterms:created>
  <dcterms:modified xsi:type="dcterms:W3CDTF">2019-01-22T10:18:28Z</dcterms:modified>
</cp:coreProperties>
</file>